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7" r:id="rId2"/>
    <p:sldId id="263" r:id="rId3"/>
    <p:sldId id="264" r:id="rId4"/>
    <p:sldId id="265" r:id="rId5"/>
    <p:sldId id="285" r:id="rId6"/>
    <p:sldId id="304" r:id="rId7"/>
    <p:sldId id="287" r:id="rId8"/>
    <p:sldId id="313" r:id="rId9"/>
    <p:sldId id="288" r:id="rId10"/>
    <p:sldId id="305" r:id="rId11"/>
    <p:sldId id="294" r:id="rId12"/>
    <p:sldId id="295" r:id="rId13"/>
    <p:sldId id="306" r:id="rId14"/>
    <p:sldId id="296" r:id="rId15"/>
    <p:sldId id="297" r:id="rId16"/>
    <p:sldId id="307" r:id="rId17"/>
    <p:sldId id="298" r:id="rId18"/>
    <p:sldId id="303" r:id="rId19"/>
    <p:sldId id="308" r:id="rId20"/>
    <p:sldId id="301" r:id="rId21"/>
    <p:sldId id="300" r:id="rId22"/>
    <p:sldId id="309" r:id="rId23"/>
    <p:sldId id="302" r:id="rId24"/>
    <p:sldId id="311" r:id="rId25"/>
    <p:sldId id="310" r:id="rId26"/>
    <p:sldId id="299" r:id="rId27"/>
    <p:sldId id="312" r:id="rId28"/>
    <p:sldId id="314" r:id="rId29"/>
    <p:sldId id="315" r:id="rId30"/>
    <p:sldId id="316" r:id="rId31"/>
    <p:sldId id="284" r:id="rId32"/>
    <p:sldId id="283" r:id="rId3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3E8"/>
    <a:srgbClr val="C6C7CC"/>
    <a:srgbClr val="DDDEE4"/>
    <a:srgbClr val="D5D6DB"/>
    <a:srgbClr val="DCDDE1"/>
    <a:srgbClr val="DBDCE0"/>
    <a:srgbClr val="F3EEF2"/>
    <a:srgbClr val="0D1117"/>
    <a:srgbClr val="EEEFFA"/>
    <a:srgbClr val="F6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2" autoAdjust="0"/>
    <p:restoredTop sz="94660"/>
  </p:normalViewPr>
  <p:slideViewPr>
    <p:cSldViewPr snapToGrid="0" showGuides="1">
      <p:cViewPr varScale="1">
        <p:scale>
          <a:sx n="38" d="100"/>
          <a:sy n="38" d="100"/>
        </p:scale>
        <p:origin x="1614" y="84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B089FE-5646-9CF7-A0CD-D9371092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DF765-FF2C-6672-30DF-4E02B0FC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37D1-EB3E-42ED-8017-A3E0F540A544}" type="datetimeFigureOut">
              <a:rPr lang="pt-BR" smtClean="0"/>
              <a:t>27/07/2024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68CF-250A-55FC-E1E4-D9C6F5A555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F9274-313E-B987-AB97-907ACC11A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93A92-22D6-4927-AF67-7D3B866A4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33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0544-B9E7-47A8-ABD7-B3CFDECA6595}" type="datetimeFigureOut">
              <a:rPr lang="pt-BR" smtClean="0"/>
              <a:t>27/07/2024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01F6-44E6-448B-9319-3BC869F75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1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0072-6D31-42F3-B5CC-185B6D0A6822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D1A7-EFFC-4966-822B-4C00AB2CB4F1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7C60-0DA7-42D4-A820-E1D03EB49949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17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A0BC-388F-4CA7-BE51-03B9510F86C7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0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0A53-1723-472B-8809-AF93A93C6B7D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D0C2-0B29-4E63-8862-AEF7CD2FD74C}" type="datetime1">
              <a:rPr lang="pt-BR" smtClean="0"/>
              <a:t>27/07/2024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3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68ADD-7F35-4AEB-BEB1-AD3CCDF011CE}" type="datetime1">
              <a:rPr lang="pt-BR" smtClean="0"/>
              <a:t>27/07/2024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7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779A-9BC4-4AC0-8880-1B792DDACBDD}" type="datetime1">
              <a:rPr lang="pt-BR" smtClean="0"/>
              <a:t>27/07/2024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5754-B528-45A3-9A7A-655123E17D0E}" type="datetime1">
              <a:rPr lang="pt-BR" smtClean="0"/>
              <a:t>27/07/2024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C77C-1A26-4515-863F-461CD234F563}" type="datetime1">
              <a:rPr lang="pt-BR" smtClean="0"/>
              <a:t>27/07/2024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91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D11F-A570-44DC-98A9-9E7070BCD645}" type="datetime1">
              <a:rPr lang="pt-BR" smtClean="0"/>
              <a:t>27/07/2024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CAA1B-DFB8-467D-A20E-1BF5C572C99B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SimonePenido/Ebook_KISS_CSS_Estilizando_com_Atitud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3DA20D1-5F4F-2ECB-885B-A67CD9583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1"/>
          <a:stretch/>
        </p:blipFill>
        <p:spPr>
          <a:xfrm>
            <a:off x="-133480" y="2948209"/>
            <a:ext cx="9734680" cy="8845786"/>
          </a:xfrm>
          <a:prstGeom prst="rect">
            <a:avLst/>
          </a:prstGeom>
        </p:spPr>
      </p:pic>
      <p:sp>
        <p:nvSpPr>
          <p:cNvPr id="14" name="fundo_subtitulo">
            <a:extLst>
              <a:ext uri="{FF2B5EF4-FFF2-40B4-BE49-F238E27FC236}">
                <a16:creationId xmlns:a16="http://schemas.microsoft.com/office/drawing/2014/main" id="{CECE1AD7-AD65-2877-B848-F4A38CF96147}"/>
              </a:ext>
            </a:extLst>
          </p:cNvPr>
          <p:cNvSpPr/>
          <p:nvPr/>
        </p:nvSpPr>
        <p:spPr>
          <a:xfrm>
            <a:off x="0" y="2190347"/>
            <a:ext cx="9601200" cy="8309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7405FB1-0AFE-DF6D-4838-8755D3F2C988}"/>
              </a:ext>
            </a:extLst>
          </p:cNvPr>
          <p:cNvSpPr txBox="1"/>
          <p:nvPr/>
        </p:nvSpPr>
        <p:spPr>
          <a:xfrm>
            <a:off x="2509723" y="341316"/>
            <a:ext cx="5470764" cy="1569660"/>
          </a:xfrm>
          <a:prstGeom prst="rect">
            <a:avLst/>
          </a:prstGeom>
          <a:noFill/>
          <a:effectLst>
            <a:glow rad="1092200">
              <a:schemeClr val="tx1">
                <a:alpha val="28000"/>
              </a:schemeClr>
            </a:glow>
            <a:outerShdw blurRad="50800" dist="38100" dir="2700000" algn="tl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Impact" panose="020B0806030902050204" pitchFamily="34" charset="0"/>
              </a:rPr>
              <a:t>KISS CSS</a:t>
            </a:r>
          </a:p>
        </p:txBody>
      </p:sp>
      <p:sp>
        <p:nvSpPr>
          <p:cNvPr id="13" name="subtitulo">
            <a:extLst>
              <a:ext uri="{FF2B5EF4-FFF2-40B4-BE49-F238E27FC236}">
                <a16:creationId xmlns:a16="http://schemas.microsoft.com/office/drawing/2014/main" id="{429024B7-8E30-E5DB-74CA-5CCE07B84C5A}"/>
              </a:ext>
            </a:extLst>
          </p:cNvPr>
          <p:cNvSpPr txBox="1"/>
          <p:nvPr/>
        </p:nvSpPr>
        <p:spPr>
          <a:xfrm>
            <a:off x="1717125" y="2313457"/>
            <a:ext cx="67165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>
                <a:solidFill>
                  <a:schemeClr val="bg1"/>
                </a:solidFill>
                <a:latin typeface="Amasis MT Pro Black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ESTILIZANDO COM ATITUDE</a:t>
            </a:r>
          </a:p>
        </p:txBody>
      </p:sp>
      <p:sp>
        <p:nvSpPr>
          <p:cNvPr id="16" name="fundo_rodape">
            <a:extLst>
              <a:ext uri="{FF2B5EF4-FFF2-40B4-BE49-F238E27FC236}">
                <a16:creationId xmlns:a16="http://schemas.microsoft.com/office/drawing/2014/main" id="{8A5EDDAD-04F3-2FDC-9612-B1EBD47701CD}"/>
              </a:ext>
            </a:extLst>
          </p:cNvPr>
          <p:cNvSpPr/>
          <p:nvPr/>
        </p:nvSpPr>
        <p:spPr>
          <a:xfrm>
            <a:off x="6766174" y="11800659"/>
            <a:ext cx="2428626" cy="448267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odape">
            <a:extLst>
              <a:ext uri="{FF2B5EF4-FFF2-40B4-BE49-F238E27FC236}">
                <a16:creationId xmlns:a16="http://schemas.microsoft.com/office/drawing/2014/main" id="{6275A980-272E-6995-30C1-C7DA34BD34F2}"/>
              </a:ext>
            </a:extLst>
          </p:cNvPr>
          <p:cNvSpPr txBox="1"/>
          <p:nvPr/>
        </p:nvSpPr>
        <p:spPr>
          <a:xfrm>
            <a:off x="6766174" y="11848816"/>
            <a:ext cx="268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SIMONE PENIDO</a:t>
            </a:r>
          </a:p>
        </p:txBody>
      </p:sp>
      <p:sp>
        <p:nvSpPr>
          <p:cNvPr id="15" name="subtitulo_componente">
            <a:extLst>
              <a:ext uri="{FF2B5EF4-FFF2-40B4-BE49-F238E27FC236}">
                <a16:creationId xmlns:a16="http://schemas.microsoft.com/office/drawing/2014/main" id="{4AC64B63-F496-F80D-2DF0-D95D155A98DB}"/>
              </a:ext>
            </a:extLst>
          </p:cNvPr>
          <p:cNvSpPr txBox="1"/>
          <p:nvPr/>
        </p:nvSpPr>
        <p:spPr>
          <a:xfrm>
            <a:off x="150755" y="12010399"/>
            <a:ext cx="56169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solidFill>
                  <a:schemeClr val="bg1"/>
                </a:solidFill>
                <a:latin typeface="+mj-lt"/>
              </a:rPr>
              <a:t>Aprendendo sobre estilização com CSS</a:t>
            </a:r>
          </a:p>
        </p:txBody>
      </p:sp>
      <p:pic>
        <p:nvPicPr>
          <p:cNvPr id="18" name="Imagem 1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B8DF4A7-3588-716B-2661-89ECDDD89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1" y="2042569"/>
            <a:ext cx="1027919" cy="10729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06018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cap="all" dirty="0">
                <a:solidFill>
                  <a:schemeClr val="bg1"/>
                </a:solidFill>
                <a:latin typeface="Impact" panose="020B0806030902050204" pitchFamily="34" charset="0"/>
              </a:rPr>
              <a:t>Propriedades</a:t>
            </a:r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pt-BR" sz="8800" cap="all" dirty="0">
                <a:solidFill>
                  <a:schemeClr val="bg1"/>
                </a:solidFill>
                <a:latin typeface="Impact" panose="020B0806030902050204" pitchFamily="34" charset="0"/>
              </a:rPr>
              <a:t>de</a:t>
            </a:r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pt-BR" sz="8800" cap="all" dirty="0">
                <a:solidFill>
                  <a:schemeClr val="bg1"/>
                </a:solidFill>
                <a:latin typeface="Impact" panose="020B0806030902050204" pitchFamily="34" charset="0"/>
              </a:rPr>
              <a:t>Texto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4429675" y="2607631"/>
            <a:ext cx="36457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Dominando o Texto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10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3F343AD-D3B9-5F4F-7F3F-3C6CA02F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0188" y="1216438"/>
            <a:ext cx="2205669" cy="422160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Espaço Reservado para Rodapé 9">
            <a:extLst>
              <a:ext uri="{FF2B5EF4-FFF2-40B4-BE49-F238E27FC236}">
                <a16:creationId xmlns:a16="http://schemas.microsoft.com/office/drawing/2014/main" id="{01AFAD28-E96A-C880-AE7A-297A792B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019" y="12053974"/>
            <a:ext cx="3240405" cy="681567"/>
          </a:xfrm>
        </p:spPr>
        <p:txBody>
          <a:bodyPr/>
          <a:lstStyle/>
          <a:p>
            <a:r>
              <a:rPr lang="pt-BR" dirty="0"/>
              <a:t>KISS CSS – SIMONE PENIDO</a:t>
            </a:r>
          </a:p>
        </p:txBody>
      </p:sp>
    </p:spTree>
    <p:extLst>
      <p:ext uri="{BB962C8B-B14F-4D97-AF65-F5344CB8AC3E}">
        <p14:creationId xmlns:p14="http://schemas.microsoft.com/office/powerpoint/2010/main" val="181639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As propriedades de texto em CSS permitem que você transforme completamente a aparência do texto em suas páginas web. Desde a escolha da fonte até a cor e o alinhamento, as possibilidades são infinitas.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Personalizando a aparência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11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15" y="5919439"/>
            <a:ext cx="1510230" cy="1510230"/>
          </a:xfrm>
          <a:prstGeom prst="rect">
            <a:avLst/>
          </a:prstGeom>
        </p:spPr>
      </p:pic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2843" y="12092704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KISS CSS – SIMONE PENIDO</a:t>
            </a:r>
          </a:p>
        </p:txBody>
      </p:sp>
      <p:pic>
        <p:nvPicPr>
          <p:cNvPr id="11" name="Imagem 10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1D59240-9ADD-7CC2-B401-511C09BC6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8582"/>
            <a:ext cx="7523018" cy="75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5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Com CSS, você pode criar textos que chamam a atenção e são fáceis de ler, melhorando a experiência do usuário e destacando informações importantes de maneira eficaz.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Estilos Tipográficos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12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1994317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1D59240-9ADD-7CC2-B401-511C09BC6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5554" y="7348608"/>
            <a:ext cx="5506154" cy="5506154"/>
          </a:xfrm>
          <a:prstGeom prst="rect">
            <a:avLst/>
          </a:prstGeom>
        </p:spPr>
      </p:pic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05" y="10881285"/>
            <a:ext cx="1809492" cy="18094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DBE4362-BE74-6D67-9EDE-6904E1173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99" b="14125"/>
          <a:stretch/>
        </p:blipFill>
        <p:spPr>
          <a:xfrm>
            <a:off x="651281" y="4526234"/>
            <a:ext cx="5506154" cy="40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2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cap="all" dirty="0">
                <a:solidFill>
                  <a:schemeClr val="bg1"/>
                </a:solidFill>
                <a:latin typeface="Impact" panose="020B0806030902050204" pitchFamily="34" charset="0"/>
              </a:rPr>
              <a:t>Layout com </a:t>
            </a:r>
            <a:r>
              <a:rPr lang="pt-BR" sz="8800" cap="all" dirty="0" err="1">
                <a:solidFill>
                  <a:schemeClr val="bg1"/>
                </a:solidFill>
                <a:latin typeface="Impact" panose="020B0806030902050204" pitchFamily="34" charset="0"/>
              </a:rPr>
              <a:t>Flexbox</a:t>
            </a:r>
            <a:endParaRPr lang="pt-BR" sz="8800" cap="all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4429675" y="2607631"/>
            <a:ext cx="36457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 Magia do Layout Flexível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3F343AD-D3B9-5F4F-7F3F-3C6CA02F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0188" y="1290934"/>
            <a:ext cx="2205669" cy="407261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Espaço Reservado para Rodapé 9">
            <a:extLst>
              <a:ext uri="{FF2B5EF4-FFF2-40B4-BE49-F238E27FC236}">
                <a16:creationId xmlns:a16="http://schemas.microsoft.com/office/drawing/2014/main" id="{56EFB9A0-21EA-69F3-4816-99DE91769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019" y="12053974"/>
            <a:ext cx="3240405" cy="681567"/>
          </a:xfrm>
        </p:spPr>
        <p:txBody>
          <a:bodyPr/>
          <a:lstStyle/>
          <a:p>
            <a:r>
              <a:rPr lang="pt-BR" dirty="0"/>
              <a:t>KISS CSS – SIMONE PENIDO</a:t>
            </a:r>
          </a:p>
        </p:txBody>
      </p:sp>
    </p:spTree>
    <p:extLst>
      <p:ext uri="{BB962C8B-B14F-4D97-AF65-F5344CB8AC3E}">
        <p14:creationId xmlns:p14="http://schemas.microsoft.com/office/powerpoint/2010/main" val="2030974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/>
              <a:t>Flexbox</a:t>
            </a:r>
            <a:r>
              <a:rPr lang="pt-BR" sz="2400" dirty="0"/>
              <a:t> é uma técnica poderosa e flexível para criar layouts responsivos. Com ele, você pode facilmente alinhar, justificar e distribuir espaço entre itens dentro de um contêiner.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Organizando com Flexibilidade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700C8E0-6626-D7DD-1010-655515E4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952" y="4482280"/>
            <a:ext cx="9601200" cy="4384548"/>
          </a:xfrm>
          <a:prstGeom prst="rect">
            <a:avLst/>
          </a:prstGeom>
        </p:spPr>
      </p:pic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14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3" y="8866828"/>
            <a:ext cx="2504713" cy="2504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KISS CSS – SIMONE PENIDO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F3FB9B-AC7C-938C-71D3-A38F19435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28494">
            <a:off x="6497857" y="8353541"/>
            <a:ext cx="3267424" cy="4787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499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</a:t>
            </a:r>
            <a:r>
              <a:rPr lang="pt-BR" sz="2400" dirty="0" err="1"/>
              <a:t>Flexbox</a:t>
            </a:r>
            <a:r>
              <a:rPr lang="pt-BR" sz="2400" dirty="0"/>
              <a:t> é particularmente útil para criar layouts adaptáveis que se ajustam automaticamente ao tamanho da tela, proporcionando uma experiência de usuário consistente em diferentes dispositivos.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6902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Criando layouts responsivos com </a:t>
            </a:r>
            <a:r>
              <a:rPr lang="pt-BR" sz="4000" cap="all" dirty="0" err="1">
                <a:latin typeface="Impact" panose="020B0806030902050204" pitchFamily="34" charset="0"/>
              </a:rPr>
              <a:t>Flexbox</a:t>
            </a:r>
            <a:endParaRPr lang="pt-BR" sz="4000" cap="all" dirty="0">
              <a:latin typeface="Impact" panose="020B0806030902050204" pitchFamily="34" charset="0"/>
            </a:endParaRP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15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22" y="5206005"/>
            <a:ext cx="1300266" cy="1300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KISS CSS – SIMONE PENIDO</a:t>
            </a:r>
          </a:p>
        </p:txBody>
      </p:sp>
      <p:pic>
        <p:nvPicPr>
          <p:cNvPr id="9" name="Imagem 8" descr="Mulher em cima de moto&#10;&#10;Descrição gerada automaticamente com confiança média">
            <a:extLst>
              <a:ext uri="{FF2B5EF4-FFF2-40B4-BE49-F238E27FC236}">
                <a16:creationId xmlns:a16="http://schemas.microsoft.com/office/drawing/2014/main" id="{ED488D08-D991-17B7-977F-177284297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52" y="5206005"/>
            <a:ext cx="4773517" cy="4773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0274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cap="all" dirty="0">
                <a:solidFill>
                  <a:schemeClr val="bg1"/>
                </a:solidFill>
                <a:latin typeface="Impact" panose="020B0806030902050204" pitchFamily="34" charset="0"/>
              </a:rPr>
              <a:t>Grid Layout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4429675" y="2607631"/>
            <a:ext cx="36457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17472" y="7678538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5138" y="8234261"/>
            <a:ext cx="781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</a:rPr>
              <a:t>Grade Perfeita com CSS Grid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16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3F343AD-D3B9-5F4F-7F3F-3C6CA02F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5685" y="1290934"/>
            <a:ext cx="2130744" cy="407261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Espaço Reservado para Rodapé 9">
            <a:extLst>
              <a:ext uri="{FF2B5EF4-FFF2-40B4-BE49-F238E27FC236}">
                <a16:creationId xmlns:a16="http://schemas.microsoft.com/office/drawing/2014/main" id="{A678F1FB-B6AE-F12E-DE90-E6F5794A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019" y="12053974"/>
            <a:ext cx="3240405" cy="681567"/>
          </a:xfrm>
        </p:spPr>
        <p:txBody>
          <a:bodyPr/>
          <a:lstStyle/>
          <a:p>
            <a:r>
              <a:rPr lang="pt-BR" dirty="0"/>
              <a:t>KISS CSS – SIMONE PENIDO</a:t>
            </a:r>
          </a:p>
        </p:txBody>
      </p:sp>
    </p:spTree>
    <p:extLst>
      <p:ext uri="{BB962C8B-B14F-4D97-AF65-F5344CB8AC3E}">
        <p14:creationId xmlns:p14="http://schemas.microsoft.com/office/powerpoint/2010/main" val="56121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7" y="2169600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CSS Grid Layout é uma solução poderosa para criar layouts de grade complexos e responsivos. Ele permite que você divida uma página em regiões principais ou defina a relação em termos de tamanho, posição e camada entre as partes de um controle baseado em HTML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Layouts Modernos com Grid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28854" y="12120033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KISS CSS – SIMONE PENIDO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103669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17</a:t>
            </a:fld>
            <a:endParaRPr lang="pt-BR" dirty="0"/>
          </a:p>
        </p:txBody>
      </p:sp>
      <p:pic>
        <p:nvPicPr>
          <p:cNvPr id="11" name="Imagem 10" descr="Desenho de pessoas em pé posando para foto&#10;&#10;Descrição gerada automaticamente">
            <a:extLst>
              <a:ext uri="{FF2B5EF4-FFF2-40B4-BE49-F238E27FC236}">
                <a16:creationId xmlns:a16="http://schemas.microsoft.com/office/drawing/2014/main" id="{80181763-3693-2DEE-0F70-4D771383AA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"/>
          <a:stretch/>
        </p:blipFill>
        <p:spPr>
          <a:xfrm>
            <a:off x="1190413" y="4738210"/>
            <a:ext cx="7077085" cy="7068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10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Com CSS Grid, você pode criar designs de página sofisticados e flexíveis com uma quantidade mínima de código, facilitando a manutenção e a adaptação para diferentes dispositivos.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6445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Estruturando sua página com CSS Grid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18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55" y="9619533"/>
            <a:ext cx="1100603" cy="1100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KISS CSS – SIMONE PENIDO</a:t>
            </a:r>
          </a:p>
        </p:txBody>
      </p:sp>
      <p:pic>
        <p:nvPicPr>
          <p:cNvPr id="9" name="Imagem 8" descr="Uma imagem contendo no interior, frente, pequeno, mesa&#10;&#10;Descrição gerada automaticamente">
            <a:extLst>
              <a:ext uri="{FF2B5EF4-FFF2-40B4-BE49-F238E27FC236}">
                <a16:creationId xmlns:a16="http://schemas.microsoft.com/office/drawing/2014/main" id="{DE79149F-8B16-0651-8597-9322FCE3E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55" y="4892841"/>
            <a:ext cx="5827295" cy="5827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854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cap="all" dirty="0">
                <a:solidFill>
                  <a:schemeClr val="bg1"/>
                </a:solidFill>
                <a:latin typeface="Impact" panose="020B0806030902050204" pitchFamily="34" charset="0"/>
              </a:rPr>
              <a:t>Cores e Backgrounds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4429675" y="2607631"/>
            <a:ext cx="36457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Aplicando cores e imagens de fundo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3F343AD-D3B9-5F4F-7F3F-3C6CA02F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3179" y="1290934"/>
            <a:ext cx="2263149" cy="407261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Espaço Reservado para Rodapé 9">
            <a:extLst>
              <a:ext uri="{FF2B5EF4-FFF2-40B4-BE49-F238E27FC236}">
                <a16:creationId xmlns:a16="http://schemas.microsoft.com/office/drawing/2014/main" id="{16648B91-18CA-44CF-5D42-6D0384787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019" y="12053974"/>
            <a:ext cx="3240405" cy="681567"/>
          </a:xfrm>
        </p:spPr>
        <p:txBody>
          <a:bodyPr/>
          <a:lstStyle/>
          <a:p>
            <a:r>
              <a:rPr lang="pt-BR" dirty="0"/>
              <a:t>KISS CSS – SIMONE PENIDO</a:t>
            </a:r>
          </a:p>
        </p:txBody>
      </p:sp>
    </p:spTree>
    <p:extLst>
      <p:ext uri="{BB962C8B-B14F-4D97-AF65-F5344CB8AC3E}">
        <p14:creationId xmlns:p14="http://schemas.microsoft.com/office/powerpoint/2010/main" val="152581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999059"/>
            <a:ext cx="7816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CSS (</a:t>
            </a:r>
            <a:r>
              <a:rPr lang="pt-BR" sz="2400" dirty="0" err="1"/>
              <a:t>Cascading</a:t>
            </a:r>
            <a:r>
              <a:rPr lang="pt-BR" sz="2400" dirty="0"/>
              <a:t> </a:t>
            </a:r>
            <a:r>
              <a:rPr lang="pt-BR" sz="2400" dirty="0" err="1"/>
              <a:t>Style</a:t>
            </a:r>
            <a:r>
              <a:rPr lang="pt-BR" sz="2400" dirty="0"/>
              <a:t> </a:t>
            </a:r>
            <a:r>
              <a:rPr lang="pt-BR" sz="2400" dirty="0" err="1"/>
              <a:t>Sheets</a:t>
            </a:r>
            <a:r>
              <a:rPr lang="pt-BR" sz="2400" dirty="0"/>
              <a:t>) é uma linguagem fundamental para a estilização de páginas da web. Utilizando os seletores CSS corretamente, podemos identificar e aplicar estilos a elementos específicos de maneira eficiente. Neste </a:t>
            </a:r>
            <a:r>
              <a:rPr lang="pt-BR" sz="2400" dirty="0" err="1"/>
              <a:t>eBook</a:t>
            </a:r>
            <a:r>
              <a:rPr lang="pt-BR" sz="2400" dirty="0"/>
              <a:t>, exploraremos os principais seletores CSS e apresentaremos exemplos de código em contextos práticos. Prepare-se para tornar a estilização dos seus elementos mais simples e eficiente!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080135" y="777781"/>
            <a:ext cx="5221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KISS CSS: ESTILIZANDO COM ATITUDE</a:t>
            </a: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25CCF5E4-57B1-4237-190B-AC69C1A6536B}"/>
              </a:ext>
            </a:extLst>
          </p:cNvPr>
          <p:cNvSpPr txBox="1"/>
          <p:nvPr/>
        </p:nvSpPr>
        <p:spPr>
          <a:xfrm>
            <a:off x="799835" y="2160077"/>
            <a:ext cx="781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+mj-lt"/>
              </a:rPr>
              <a:t>Estilizando a Web com Poder e Facilidade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966F1B7-35CA-277C-5D23-E67A2444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</a:t>
            </a:fld>
            <a:endParaRPr lang="pt-BR"/>
          </a:p>
        </p:txBody>
      </p:sp>
      <p:pic>
        <p:nvPicPr>
          <p:cNvPr id="12" name="Imagem 11" descr="Desenho de uma mulher&#10;&#10;Descrição gerada automaticamente com confiança média">
            <a:extLst>
              <a:ext uri="{FF2B5EF4-FFF2-40B4-BE49-F238E27FC236}">
                <a16:creationId xmlns:a16="http://schemas.microsoft.com/office/drawing/2014/main" id="{61D38ADB-740E-6E38-8024-C45ED18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3" t="6546" r="5800" b="145"/>
          <a:stretch/>
        </p:blipFill>
        <p:spPr>
          <a:xfrm>
            <a:off x="3299335" y="6129082"/>
            <a:ext cx="6301865" cy="696241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950483A-1B7C-BC8A-AFE0-E5A3B512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pic>
        <p:nvPicPr>
          <p:cNvPr id="15" name="Imagem 14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F833E109-7F0F-75B1-C22B-D4B535122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1" y="7637313"/>
            <a:ext cx="2229887" cy="222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0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Adicionar cores e imagens de fundo é uma maneira poderosa de transformar a aparência de um site. CSS oferece uma variedade de propriedades para definir cores de texto, de fundo e imagens de fundo de forma simples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Fundos Incríveis com CSS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58381" y="12120033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KISS CSS – SIMONE PENIDO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103669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20</a:t>
            </a:fld>
            <a:endParaRPr lang="pt-BR" dirty="0"/>
          </a:p>
        </p:txBody>
      </p:sp>
      <p:pic>
        <p:nvPicPr>
          <p:cNvPr id="6" name="Imagem 5" descr="Desenho de uma mulher&#10;&#10;Descrição gerada automaticamente com confiança média">
            <a:extLst>
              <a:ext uri="{FF2B5EF4-FFF2-40B4-BE49-F238E27FC236}">
                <a16:creationId xmlns:a16="http://schemas.microsoft.com/office/drawing/2014/main" id="{A86A0E37-5408-BC30-2D50-E42577B41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2"/>
          <a:stretch/>
        </p:blipFill>
        <p:spPr>
          <a:xfrm>
            <a:off x="2870490" y="5541502"/>
            <a:ext cx="6730710" cy="7260098"/>
          </a:xfrm>
          <a:prstGeom prst="rect">
            <a:avLst/>
          </a:prstGeom>
        </p:spPr>
      </p:pic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7724">
            <a:off x="1534298" y="6897706"/>
            <a:ext cx="1581281" cy="15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32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Ao dominar as propriedades de cores e backgrounds, você pode criar designs visuais impactantes e envolventes que melhoram a experiência do usuário e destacam o conteúdo importante.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Colorindo Seu Mundo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28854" y="12120033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KISS CSS – SIMONE PENIDO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103669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21</a:t>
            </a:fld>
            <a:endParaRPr lang="pt-BR" dirty="0"/>
          </a:p>
        </p:txBody>
      </p:sp>
      <p:pic>
        <p:nvPicPr>
          <p:cNvPr id="6" name="Imagem 5" descr="Mulher com roupa preta&#10;&#10;Descrição gerada automaticamente">
            <a:extLst>
              <a:ext uri="{FF2B5EF4-FFF2-40B4-BE49-F238E27FC236}">
                <a16:creationId xmlns:a16="http://schemas.microsoft.com/office/drawing/2014/main" id="{65999FEC-41DC-0FF6-9C2C-DB8E84CDA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65" y="4834008"/>
            <a:ext cx="6996070" cy="6996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54" y="4834008"/>
            <a:ext cx="1219370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41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cap="all" dirty="0">
                <a:solidFill>
                  <a:schemeClr val="bg1"/>
                </a:solidFill>
                <a:latin typeface="Impact" panose="020B0806030902050204" pitchFamily="34" charset="0"/>
              </a:rPr>
              <a:t>Margens e </a:t>
            </a:r>
            <a:r>
              <a:rPr lang="pt-BR" sz="8800" cap="all" dirty="0" err="1">
                <a:solidFill>
                  <a:schemeClr val="bg1"/>
                </a:solidFill>
                <a:latin typeface="Impact" panose="020B0806030902050204" pitchFamily="34" charset="0"/>
              </a:rPr>
              <a:t>Padding</a:t>
            </a:r>
            <a:endParaRPr lang="pt-BR" sz="8800" cap="all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4429675" y="2607631"/>
            <a:ext cx="36457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Ajustando espaços ao redor dos elementos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22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3F343AD-D3B9-5F4F-7F3F-3C6CA02FD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4"/>
          <a:stretch/>
        </p:blipFill>
        <p:spPr>
          <a:xfrm>
            <a:off x="1961426" y="1283637"/>
            <a:ext cx="2468249" cy="430667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Espaço Reservado para Rodapé 9">
            <a:extLst>
              <a:ext uri="{FF2B5EF4-FFF2-40B4-BE49-F238E27FC236}">
                <a16:creationId xmlns:a16="http://schemas.microsoft.com/office/drawing/2014/main" id="{17D0D4FC-3BBA-C0A8-2802-41F938E3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019" y="12053974"/>
            <a:ext cx="3240405" cy="681567"/>
          </a:xfrm>
        </p:spPr>
        <p:txBody>
          <a:bodyPr/>
          <a:lstStyle/>
          <a:p>
            <a:r>
              <a:rPr lang="pt-BR" dirty="0"/>
              <a:t>KISS CSS – SIMONE PENIDO</a:t>
            </a:r>
          </a:p>
        </p:txBody>
      </p:sp>
    </p:spTree>
    <p:extLst>
      <p:ext uri="{BB962C8B-B14F-4D97-AF65-F5344CB8AC3E}">
        <p14:creationId xmlns:p14="http://schemas.microsoft.com/office/powerpoint/2010/main" val="3118699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Margens e </a:t>
            </a:r>
            <a:r>
              <a:rPr lang="pt-BR" sz="2400" dirty="0" err="1"/>
              <a:t>padding</a:t>
            </a:r>
            <a:r>
              <a:rPr lang="pt-BR" sz="2400" dirty="0"/>
              <a:t> são essenciais para controlar o espaçamento ao redor e dentro dos elementos. Margens criam espaço fora das bordas de um elemento, enquanto o </a:t>
            </a:r>
            <a:r>
              <a:rPr lang="pt-BR" sz="2400" dirty="0" err="1"/>
              <a:t>padding</a:t>
            </a:r>
            <a:r>
              <a:rPr lang="pt-BR" sz="2400" dirty="0"/>
              <a:t> cria espaço dentro das bordas.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Controlando Espaços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23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pic>
        <p:nvPicPr>
          <p:cNvPr id="9" name="Imagem 8" descr="Mulher posando para foto&#10;&#10;Descrição gerada automaticamente">
            <a:extLst>
              <a:ext uri="{FF2B5EF4-FFF2-40B4-BE49-F238E27FC236}">
                <a16:creationId xmlns:a16="http://schemas.microsoft.com/office/drawing/2014/main" id="{E4665E1F-8B19-7FB1-DFF9-3C1FDD434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b="11673"/>
          <a:stretch/>
        </p:blipFill>
        <p:spPr>
          <a:xfrm>
            <a:off x="4965805" y="5003446"/>
            <a:ext cx="3620128" cy="6438298"/>
          </a:xfrm>
          <a:prstGeom prst="round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68" y="6237313"/>
            <a:ext cx="3045871" cy="3045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493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Essas propriedades são fundamentais para um layout bem-organizado e limpo, garantindo que os elementos não fiquem sobrecarregados e mantendo uma aparência visual agradável.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Espaçamento com Margens e </a:t>
            </a:r>
            <a:r>
              <a:rPr lang="pt-BR" sz="4000" cap="all" dirty="0" err="1">
                <a:latin typeface="Impact" panose="020B0806030902050204" pitchFamily="34" charset="0"/>
              </a:rPr>
              <a:t>Padding</a:t>
            </a:r>
            <a:endParaRPr lang="pt-BR" sz="4000" cap="all" dirty="0">
              <a:latin typeface="Impact" panose="020B0806030902050204" pitchFamily="34" charset="0"/>
            </a:endParaRP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24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291" y="11469991"/>
            <a:ext cx="924244" cy="9242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A3BCE1-0376-C371-0482-E766C1A7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532" y="4571527"/>
            <a:ext cx="7043974" cy="7043974"/>
          </a:xfrm>
          <a:prstGeom prst="round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201225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cap="all" dirty="0">
                <a:solidFill>
                  <a:schemeClr val="bg1"/>
                </a:solidFill>
                <a:latin typeface="Impact" panose="020B0806030902050204" pitchFamily="34" charset="0"/>
              </a:rPr>
              <a:t>Bordas e Sombra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4429675" y="2607631"/>
            <a:ext cx="36457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Criando efeitos de profundidade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25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3F343AD-D3B9-5F4F-7F3F-3C6CA02F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r="6307"/>
          <a:stretch/>
        </p:blipFill>
        <p:spPr>
          <a:xfrm>
            <a:off x="2095600" y="1634136"/>
            <a:ext cx="2169595" cy="378557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Espaço Reservado para Rodapé 9">
            <a:extLst>
              <a:ext uri="{FF2B5EF4-FFF2-40B4-BE49-F238E27FC236}">
                <a16:creationId xmlns:a16="http://schemas.microsoft.com/office/drawing/2014/main" id="{861B1A23-1B64-8179-9430-3B535239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019" y="12053974"/>
            <a:ext cx="3240405" cy="681567"/>
          </a:xfrm>
        </p:spPr>
        <p:txBody>
          <a:bodyPr/>
          <a:lstStyle/>
          <a:p>
            <a:r>
              <a:rPr lang="pt-BR" dirty="0"/>
              <a:t>KISS CSS – SIMONE PENIDO</a:t>
            </a:r>
          </a:p>
        </p:txBody>
      </p:sp>
    </p:spTree>
    <p:extLst>
      <p:ext uri="{BB962C8B-B14F-4D97-AF65-F5344CB8AC3E}">
        <p14:creationId xmlns:p14="http://schemas.microsoft.com/office/powerpoint/2010/main" val="1332897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Bordas e sombras são técnicas eficazes para adicionar profundidade e ênfase aos elementos da sua página. Bordas podem ser simples ou complexas, enquanto sombras podem criar um efeito de flutuação ou realce.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5895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Estilizando com Bordas e Sombras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26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62" y="7484132"/>
            <a:ext cx="3084351" cy="3084351"/>
          </a:xfrm>
          <a:prstGeom prst="round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pic>
        <p:nvPicPr>
          <p:cNvPr id="9" name="Imagem 8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1AD0984-C087-8B2F-C58E-C664EE41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"/>
          <a:stretch/>
        </p:blipFill>
        <p:spPr>
          <a:xfrm>
            <a:off x="1317278" y="5392606"/>
            <a:ext cx="2901431" cy="5282997"/>
          </a:xfrm>
          <a:prstGeom prst="round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99076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Esses efeitos visuais ajudam a distinguir diferentes seções ou elementos, tornando a navegação mais intuitiva e visualmente interessante.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Adicionando Profundidade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27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pic>
        <p:nvPicPr>
          <p:cNvPr id="6" name="Imagem 5" descr="Mulher segurando um violão&#10;&#10;Descrição gerada automaticamente com confiança média">
            <a:extLst>
              <a:ext uri="{FF2B5EF4-FFF2-40B4-BE49-F238E27FC236}">
                <a16:creationId xmlns:a16="http://schemas.microsoft.com/office/drawing/2014/main" id="{3E827A14-FC71-1AEF-CC81-6D7DBD530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2" t="-3683" r="10514" b="8763"/>
          <a:stretch/>
        </p:blipFill>
        <p:spPr>
          <a:xfrm>
            <a:off x="870768" y="5365014"/>
            <a:ext cx="6773907" cy="6932764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2650">
            <a:off x="2156052" y="5864828"/>
            <a:ext cx="744970" cy="7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7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cap="all" dirty="0">
                <a:solidFill>
                  <a:schemeClr val="bg1"/>
                </a:solidFill>
                <a:latin typeface="Impact" panose="020B0806030902050204" pitchFamily="34" charset="0"/>
              </a:rPr>
              <a:t>Animações e Transições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4429675" y="2607631"/>
            <a:ext cx="36457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</a:rPr>
              <a:t>09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Adicionando movimento aos elementos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28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3F343AD-D3B9-5F4F-7F3F-3C6CA02F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4" r="21344"/>
          <a:stretch/>
        </p:blipFill>
        <p:spPr>
          <a:xfrm>
            <a:off x="2017618" y="1498016"/>
            <a:ext cx="2325559" cy="405770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Espaço Reservado para Rodapé 9">
            <a:extLst>
              <a:ext uri="{FF2B5EF4-FFF2-40B4-BE49-F238E27FC236}">
                <a16:creationId xmlns:a16="http://schemas.microsoft.com/office/drawing/2014/main" id="{E47F92B1-3A7F-B1FF-E7C9-F40AE28E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019" y="12053974"/>
            <a:ext cx="3240405" cy="681567"/>
          </a:xfrm>
        </p:spPr>
        <p:txBody>
          <a:bodyPr/>
          <a:lstStyle/>
          <a:p>
            <a:r>
              <a:rPr lang="pt-BR" dirty="0"/>
              <a:t>KISS CSS – SIMONE PENIDO</a:t>
            </a:r>
          </a:p>
        </p:txBody>
      </p:sp>
    </p:spTree>
    <p:extLst>
      <p:ext uri="{BB962C8B-B14F-4D97-AF65-F5344CB8AC3E}">
        <p14:creationId xmlns:p14="http://schemas.microsoft.com/office/powerpoint/2010/main" val="3170353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7" y="2293953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Animações e transições trazem movimento e vida aos seus elementos CSS, criando uma experiência de usuário mais envolvente. Transições suavizam as mudanças entre estilos, enquanto animações permitem alterações mais complexas e dinâmicas.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589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Animações com CSS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29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7A21D7B-D2DD-0CAD-9AC5-8401FF44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34" y="4462272"/>
            <a:ext cx="7015123" cy="701512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1AEF508-C72A-B689-7347-AABEE998DE04}"/>
              </a:ext>
            </a:extLst>
          </p:cNvPr>
          <p:cNvSpPr/>
          <p:nvPr/>
        </p:nvSpPr>
        <p:spPr>
          <a:xfrm rot="5400000">
            <a:off x="4625711" y="7833398"/>
            <a:ext cx="7301093" cy="100188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12C5FCF-E2D5-8F58-20DC-14285BC98A65}"/>
              </a:ext>
            </a:extLst>
          </p:cNvPr>
          <p:cNvSpPr/>
          <p:nvPr/>
        </p:nvSpPr>
        <p:spPr>
          <a:xfrm>
            <a:off x="862829" y="11434943"/>
            <a:ext cx="7413428" cy="11684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9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cap="all" dirty="0">
                <a:solidFill>
                  <a:schemeClr val="bg1"/>
                </a:solidFill>
                <a:latin typeface="Impact" panose="020B0806030902050204" pitchFamily="34" charset="0"/>
              </a:rPr>
              <a:t>O QUE É CSS?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4429675" y="2607631"/>
            <a:ext cx="36457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1209140" y="8000858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92277" y="8483024"/>
            <a:ext cx="781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Origem e Evolução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51BD98C-D072-63C9-21C3-E1219F48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019" y="12053974"/>
            <a:ext cx="3240405" cy="681567"/>
          </a:xfrm>
        </p:spPr>
        <p:txBody>
          <a:bodyPr/>
          <a:lstStyle/>
          <a:p>
            <a:r>
              <a:rPr lang="pt-BR" dirty="0"/>
              <a:t>KISS CSS – SIMONE PENIDO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3F343AD-D3B9-5F4F-7F3F-3C6CA02F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6371" y="1154990"/>
            <a:ext cx="2253304" cy="434449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48510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7" y="2378288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Essas técnicas não só melhoram a estética do seu site, mas também podem ser usadas para direcionar a atenção do usuário e melhorar a usabilidade.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589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Transições Suaves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30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pic>
        <p:nvPicPr>
          <p:cNvPr id="6" name="Imagem 5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17DA9FBE-E0D4-0FDA-2CA6-5E7EF97E2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6" y="4022682"/>
            <a:ext cx="7586705" cy="758670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96163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1608983" y="9821641"/>
            <a:ext cx="6383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r>
              <a:rPr lang="pt-BR" sz="5400" dirty="0">
                <a:solidFill>
                  <a:schemeClr val="bg1"/>
                </a:solidFill>
                <a:latin typeface="Impact" panose="020B0806030902050204" pitchFamily="34" charset="0"/>
              </a:rPr>
              <a:t>GRADECIMENTOS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31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AB9A51F-4380-5820-149A-6728581E01F0}"/>
              </a:ext>
            </a:extLst>
          </p:cNvPr>
          <p:cNvSpPr/>
          <p:nvPr/>
        </p:nvSpPr>
        <p:spPr>
          <a:xfrm>
            <a:off x="1090849" y="8818265"/>
            <a:ext cx="7413428" cy="11684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13" name="Imagem 12" descr="Texto&#10;&#10;Descrição gerada automaticamente com confiança baixa">
            <a:extLst>
              <a:ext uri="{FF2B5EF4-FFF2-40B4-BE49-F238E27FC236}">
                <a16:creationId xmlns:a16="http://schemas.microsoft.com/office/drawing/2014/main" id="{75588534-5354-602A-E129-DFC56DC46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5571"/>
            <a:ext cx="9601200" cy="3566160"/>
          </a:xfrm>
          <a:prstGeom prst="rect">
            <a:avLst/>
          </a:prstGeom>
        </p:spPr>
      </p:pic>
      <p:sp>
        <p:nvSpPr>
          <p:cNvPr id="14" name="Espaço Reservado para Rodapé 9">
            <a:extLst>
              <a:ext uri="{FF2B5EF4-FFF2-40B4-BE49-F238E27FC236}">
                <a16:creationId xmlns:a16="http://schemas.microsoft.com/office/drawing/2014/main" id="{8CBDAAFA-FBD2-571C-3050-9525B13F3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019" y="12053974"/>
            <a:ext cx="3240405" cy="681567"/>
          </a:xfrm>
        </p:spPr>
        <p:txBody>
          <a:bodyPr/>
          <a:lstStyle/>
          <a:p>
            <a:r>
              <a:rPr lang="pt-BR" dirty="0"/>
              <a:t>KISS CSS – SIMONE PENIDO</a:t>
            </a:r>
          </a:p>
        </p:txBody>
      </p:sp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hlinkClick r:id="rId2"/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988584" y="2822078"/>
            <a:ext cx="7698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Esse Ebook foi gerado por IA, e diagramado por humana.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O passo a passo se encontra no meu </a:t>
            </a:r>
            <a:r>
              <a:rPr lang="pt-BR" sz="2400" dirty="0" err="1">
                <a:solidFill>
                  <a:schemeClr val="bg1"/>
                </a:solidFill>
              </a:rPr>
              <a:t>Github</a:t>
            </a:r>
            <a:r>
              <a:rPr lang="pt-BR" sz="2400" dirty="0">
                <a:solidFill>
                  <a:schemeClr val="bg1"/>
                </a:solidFill>
              </a:rPr>
              <a:t>: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just"/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303811" y="1140183"/>
            <a:ext cx="4755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00000"/>
                </a:solidFill>
                <a:latin typeface="Impact" panose="020B0806030902050204" pitchFamily="34" charset="0"/>
              </a:rPr>
              <a:t>AGRADEÇO A LEITURA!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2066" y="12023819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32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942939" y="4070418"/>
            <a:ext cx="7744474" cy="646439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https://github.com/SimonePenido/Ebook_KISS_CSS_Estilizando_com_Atitude</a:t>
            </a:r>
          </a:p>
        </p:txBody>
      </p:sp>
      <p:pic>
        <p:nvPicPr>
          <p:cNvPr id="6" name="Imagem 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28C82AE6-A2CC-A2B0-8B5B-64DA7473F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0" r="82492" b="11271"/>
          <a:stretch/>
        </p:blipFill>
        <p:spPr>
          <a:xfrm>
            <a:off x="4050599" y="10165034"/>
            <a:ext cx="1616977" cy="1858784"/>
          </a:xfrm>
          <a:prstGeom prst="rect">
            <a:avLst/>
          </a:prstGeom>
        </p:spPr>
      </p:pic>
      <p:sp>
        <p:nvSpPr>
          <p:cNvPr id="9" name="Espaço Reservado para Rodapé 9">
            <a:extLst>
              <a:ext uri="{FF2B5EF4-FFF2-40B4-BE49-F238E27FC236}">
                <a16:creationId xmlns:a16="http://schemas.microsoft.com/office/drawing/2014/main" id="{855C015B-6BCC-B380-D19E-14AC1D00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886" y="12023818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KISS CSS – SIMONE PENIDO</a:t>
            </a:r>
          </a:p>
        </p:txBody>
      </p:sp>
      <p:pic>
        <p:nvPicPr>
          <p:cNvPr id="15" name="Imagem 14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8DDB2D21-D587-C604-0BD3-D691F03A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6" t="8857" r="7917" b="4857"/>
          <a:stretch/>
        </p:blipFill>
        <p:spPr>
          <a:xfrm>
            <a:off x="1403455" y="5246443"/>
            <a:ext cx="2647144" cy="327251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6E94ED60-9BE6-4A4A-B54B-CE952959D2FE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o_componente">
            <a:extLst>
              <a:ext uri="{FF2B5EF4-FFF2-40B4-BE49-F238E27FC236}">
                <a16:creationId xmlns:a16="http://schemas.microsoft.com/office/drawing/2014/main" id="{B6A520CB-6ECE-6F7B-594B-B5E6BAB09CAD}"/>
              </a:ext>
            </a:extLst>
          </p:cNvPr>
          <p:cNvSpPr txBox="1"/>
          <p:nvPr/>
        </p:nvSpPr>
        <p:spPr>
          <a:xfrm>
            <a:off x="4625078" y="5793856"/>
            <a:ext cx="40127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Esse conteúdo foi gerado com fins didáticos de construção, não foi realizado uma validação cuidadosa humana no conteúdo e pode conter erros gerados por uma IA.</a:t>
            </a:r>
          </a:p>
        </p:txBody>
      </p:sp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CSS, ou </a:t>
            </a:r>
            <a:r>
              <a:rPr lang="pt-BR" sz="2400" dirty="0" err="1"/>
              <a:t>Cascading</a:t>
            </a:r>
            <a:r>
              <a:rPr lang="pt-BR" sz="2400" dirty="0"/>
              <a:t> </a:t>
            </a:r>
            <a:r>
              <a:rPr lang="pt-BR" sz="2400" dirty="0" err="1"/>
              <a:t>Style</a:t>
            </a:r>
            <a:r>
              <a:rPr lang="pt-BR" sz="2400" dirty="0"/>
              <a:t> </a:t>
            </a:r>
            <a:r>
              <a:rPr lang="pt-BR" sz="2400" dirty="0" err="1"/>
              <a:t>Sheets</a:t>
            </a:r>
            <a:r>
              <a:rPr lang="pt-BR" sz="2400" dirty="0"/>
              <a:t>, foi criado em 1996 por </a:t>
            </a:r>
            <a:r>
              <a:rPr lang="pt-BR" sz="2400" dirty="0" err="1"/>
              <a:t>Håkon</a:t>
            </a:r>
            <a:r>
              <a:rPr lang="pt-BR" sz="2400" dirty="0"/>
              <a:t> </a:t>
            </a:r>
            <a:r>
              <a:rPr lang="pt-BR" sz="2400" dirty="0" err="1"/>
              <a:t>Wium</a:t>
            </a:r>
            <a:r>
              <a:rPr lang="pt-BR" sz="2400" dirty="0"/>
              <a:t> Lie e Bert Bos. A proposta inicial era separar o conteúdo da apresentação em documentos HTML, facilitando a manutenção e melhorando a experiência do usuário. A primeira versão oficial, CSS1, foi lançada pela W3C (World </a:t>
            </a:r>
            <a:r>
              <a:rPr lang="pt-BR" sz="2400" dirty="0" err="1"/>
              <a:t>Wide</a:t>
            </a:r>
            <a:r>
              <a:rPr lang="pt-BR" sz="2400" dirty="0"/>
              <a:t> Web Consortium) e introduziu a possibilidade de estilizar elementos HTML de forma centralizada e eficiente.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A Origem do CSS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4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0" y="6674554"/>
            <a:ext cx="1789555" cy="1789555"/>
          </a:xfrm>
          <a:prstGeom prst="rect">
            <a:avLst/>
          </a:prstGeom>
        </p:spPr>
      </p:pic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pic>
        <p:nvPicPr>
          <p:cNvPr id="10" name="Imagem 9" descr="Desenho de rosto de mulher&#10;&#10;Descrição gerada automaticamente com confiança média">
            <a:extLst>
              <a:ext uri="{FF2B5EF4-FFF2-40B4-BE49-F238E27FC236}">
                <a16:creationId xmlns:a16="http://schemas.microsoft.com/office/drawing/2014/main" id="{C591C153-56CB-523F-0EF0-4E0EE5573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9881">
            <a:off x="6432968" y="8529381"/>
            <a:ext cx="3400169" cy="4785095"/>
          </a:xfrm>
          <a:prstGeom prst="round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F8C8C793-2EC3-6AC0-E952-51BB1B1B7D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22" y="8489611"/>
            <a:ext cx="1789555" cy="178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Desde sua criação, CSS passou por várias atualizações que adicionaram novas funcionalidades e maior flexibilidade. Em 1998, o CSS2 trouxe melhorias como suporte a layouts de tela, impressão e mecanismos de posicionamento. Com o advento do CSS3, surgiram módulos que permitiram animações, transições, e design responsivo, tornando as páginas web mais interativas e visuais.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cap="all" dirty="0">
                <a:latin typeface="Impact" panose="020B0806030902050204" pitchFamily="34" charset="0"/>
              </a:rPr>
              <a:t>Evolução do CSS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5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47" y="6674554"/>
            <a:ext cx="3526553" cy="3526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pic>
        <p:nvPicPr>
          <p:cNvPr id="6" name="Imagem 5" descr="Desenho de rosto de pessoa&#10;&#10;Descrição gerada automaticamente com confiança média">
            <a:extLst>
              <a:ext uri="{FF2B5EF4-FFF2-40B4-BE49-F238E27FC236}">
                <a16:creationId xmlns:a16="http://schemas.microsoft.com/office/drawing/2014/main" id="{E8F3FB9B-AC7C-938C-71D3-A38F1943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05" y="5727231"/>
            <a:ext cx="3240405" cy="48071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438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SELETORES CSS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4429675" y="2607631"/>
            <a:ext cx="36457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7546987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98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92276" y="8154528"/>
            <a:ext cx="781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Como Selecionar Elementos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6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3F343AD-D3B9-5F4F-7F3F-3C6CA02F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0188" y="1154989"/>
            <a:ext cx="2205669" cy="434450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Espaço Reservado para Rodapé 9">
            <a:extLst>
              <a:ext uri="{FF2B5EF4-FFF2-40B4-BE49-F238E27FC236}">
                <a16:creationId xmlns:a16="http://schemas.microsoft.com/office/drawing/2014/main" id="{E5CEB013-6377-F180-C75B-48671284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019" y="12053974"/>
            <a:ext cx="3240405" cy="681567"/>
          </a:xfrm>
        </p:spPr>
        <p:txBody>
          <a:bodyPr/>
          <a:lstStyle/>
          <a:p>
            <a:r>
              <a:rPr lang="pt-BR" dirty="0"/>
              <a:t>KISS CSS – SIMONE PENIDO</a:t>
            </a:r>
          </a:p>
        </p:txBody>
      </p:sp>
    </p:spTree>
    <p:extLst>
      <p:ext uri="{BB962C8B-B14F-4D97-AF65-F5344CB8AC3E}">
        <p14:creationId xmlns:p14="http://schemas.microsoft.com/office/powerpoint/2010/main" val="32028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Estilizam todos os elementos de um determinado tipo. </a:t>
            </a:r>
          </a:p>
          <a:p>
            <a:pPr algn="just"/>
            <a:r>
              <a:rPr lang="pt-BR" sz="2400" dirty="0" err="1"/>
              <a:t>Ex</a:t>
            </a:r>
            <a:r>
              <a:rPr lang="pt-BR" sz="2400" dirty="0"/>
              <a:t>: p { color: blue; }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Seletores de Tipo: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7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3BF090F4-21F0-8777-61A4-03F5786F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07" y="8935633"/>
            <a:ext cx="2028074" cy="202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F3FB9B-AC7C-938C-71D3-A38F1943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28494">
            <a:off x="6352801" y="8103472"/>
            <a:ext cx="3413154" cy="5143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CFA510-B24C-0460-81B2-24E47DBAE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759" y="4307701"/>
            <a:ext cx="3973306" cy="397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Estilizam um elemento com um ID específico. </a:t>
            </a:r>
          </a:p>
          <a:p>
            <a:pPr algn="just"/>
            <a:r>
              <a:rPr lang="pt-BR" sz="2400" dirty="0" err="1"/>
              <a:t>Ex</a:t>
            </a:r>
            <a:r>
              <a:rPr lang="pt-BR" sz="2400" dirty="0"/>
              <a:t>: #meuID { </a:t>
            </a:r>
            <a:r>
              <a:rPr lang="pt-BR" sz="2400" dirty="0" err="1"/>
              <a:t>margin</a:t>
            </a:r>
            <a:r>
              <a:rPr lang="pt-BR" sz="2400" dirty="0"/>
              <a:t>: 10px; }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Seletores de ID:</a:t>
            </a:r>
          </a:p>
        </p:txBody>
      </p:sp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 SIMONE PENIDO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8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9565A35-7638-483E-DC49-CEFD7960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1" y="4319515"/>
            <a:ext cx="4741818" cy="474181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F3FB9B-AC7C-938C-71D3-A38F19435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1970" y="7134144"/>
            <a:ext cx="5187257" cy="51872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8711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Estilizam elementos com uma classe específica. </a:t>
            </a:r>
          </a:p>
          <a:p>
            <a:pPr algn="just"/>
            <a:r>
              <a:rPr lang="pt-BR" sz="2400" dirty="0" err="1"/>
              <a:t>Ex</a:t>
            </a:r>
            <a:r>
              <a:rPr lang="pt-BR" sz="2400" dirty="0"/>
              <a:t>: .</a:t>
            </a:r>
            <a:r>
              <a:rPr lang="pt-BR" sz="2400" dirty="0" err="1"/>
              <a:t>minhaClasse</a:t>
            </a:r>
            <a:r>
              <a:rPr lang="pt-BR" sz="2400" dirty="0"/>
              <a:t> { </a:t>
            </a:r>
            <a:r>
              <a:rPr lang="pt-BR" sz="2400" dirty="0" err="1"/>
              <a:t>font-size</a:t>
            </a:r>
            <a:r>
              <a:rPr lang="pt-BR" sz="2400" dirty="0"/>
              <a:t>: 20px; }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Seletores de Classe: 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08989" y="6674554"/>
            <a:ext cx="2160270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9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8A109E-46A9-A206-F5F6-FA8CB8C5D01F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9">
            <a:extLst>
              <a:ext uri="{FF2B5EF4-FFF2-40B4-BE49-F238E27FC236}">
                <a16:creationId xmlns:a16="http://schemas.microsoft.com/office/drawing/2014/main" id="{8773F0C4-26D2-1960-B6E4-1C8FDBF8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381" y="12053452"/>
            <a:ext cx="3240405" cy="681567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KISS CSS –SIMONE PENIDO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F3FB9B-AC7C-938C-71D3-A38F1943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28494">
            <a:off x="6402829" y="7958104"/>
            <a:ext cx="3267424" cy="51435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5E76CF-7327-3B13-CE96-F18332E2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90" y="4039209"/>
            <a:ext cx="4967047" cy="4967047"/>
          </a:xfrm>
          <a:prstGeom prst="rect">
            <a:avLst/>
          </a:prstGeom>
        </p:spPr>
      </p:pic>
      <p:pic>
        <p:nvPicPr>
          <p:cNvPr id="12" name="Imagem 11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D7DD98C4-2E51-CA28-299B-64D0A07CE9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9392390"/>
            <a:ext cx="2257185" cy="225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7450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5767</TotalTime>
  <Words>1138</Words>
  <Application>Microsoft Office PowerPoint</Application>
  <PresentationFormat>Papel A3 (297 x 420 mm)</PresentationFormat>
  <Paragraphs>145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Amasis MT Pro Black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KISS CSS - Estilizando com Atitude</dc:title>
  <dc:subject>CSS</dc:subject>
  <dc:creator>Simone Penido</dc:creator>
  <cp:lastModifiedBy>Simone Penido</cp:lastModifiedBy>
  <cp:revision>18</cp:revision>
  <dcterms:created xsi:type="dcterms:W3CDTF">2023-06-15T14:34:16Z</dcterms:created>
  <dcterms:modified xsi:type="dcterms:W3CDTF">2024-07-28T00:56:50Z</dcterms:modified>
</cp:coreProperties>
</file>